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1" r:id="rId3"/>
    <p:sldId id="259" r:id="rId4"/>
    <p:sldId id="260" r:id="rId5"/>
    <p:sldId id="278" r:id="rId6"/>
    <p:sldId id="261" r:id="rId7"/>
    <p:sldId id="264" r:id="rId8"/>
    <p:sldId id="279" r:id="rId9"/>
    <p:sldId id="283" r:id="rId10"/>
    <p:sldId id="274" r:id="rId11"/>
    <p:sldId id="275" r:id="rId12"/>
    <p:sldId id="285" r:id="rId13"/>
    <p:sldId id="284" r:id="rId14"/>
    <p:sldId id="280" r:id="rId15"/>
    <p:sldId id="277" r:id="rId16"/>
    <p:sldId id="282" r:id="rId17"/>
    <p:sldId id="268" r:id="rId18"/>
    <p:sldId id="258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6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716" autoAdjust="0"/>
  </p:normalViewPr>
  <p:slideViewPr>
    <p:cSldViewPr snapToGrid="0" snapToObjects="1">
      <p:cViewPr varScale="1">
        <p:scale>
          <a:sx n="105" d="100"/>
          <a:sy n="105" d="100"/>
        </p:scale>
        <p:origin x="80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E8225-23C1-CD44-BD25-A6605EA2E611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D378C-8E57-4A4E-B6B6-FE4271151CC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0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7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Decision</a:t>
            </a:r>
            <a:r>
              <a:rPr lang="it-IT" dirty="0"/>
              <a:t> 1 and 2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6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integration</a:t>
            </a:r>
            <a:r>
              <a:rPr lang="it-IT" dirty="0"/>
              <a:t>?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D378C-8E57-4A4E-B6B6-FE4271151C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0000" cy="6882221"/>
          </a:xfrm>
          <a:prstGeom prst="rect">
            <a:avLst/>
          </a:prstGeom>
        </p:spPr>
      </p:pic>
      <p:sp>
        <p:nvSpPr>
          <p:cNvPr id="2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13237" y="417969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3232" y="1037910"/>
            <a:ext cx="8369163" cy="6394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029237" y="5987209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US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027153" y="6272185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000" cy="688222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500" dirty="0">
              <a:latin typeface="Arial"/>
              <a:cs typeface="Arial"/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81285" y="521800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252901" y="6410520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2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240000" cy="688222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7498" y="1863686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04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0.m4a"/><Relationship Id="rId7" Type="http://schemas.openxmlformats.org/officeDocument/2006/relationships/hyperlink" Target="https://helm.sh/" TargetMode="External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hyperlink" Target="https://kubernetes.io/" TargetMode="Externa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4.png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hyperlink" Target="martinfowler.com/articles/continuousIntegra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hyperlink" Target="http://www.tango-controls.org/" TargetMode="External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80797" y="5987209"/>
            <a:ext cx="3433865" cy="354613"/>
          </a:xfrm>
        </p:spPr>
        <p:txBody>
          <a:bodyPr/>
          <a:lstStyle/>
          <a:p>
            <a:r>
              <a:rPr lang="en-US" dirty="0"/>
              <a:t>Matteo Di Carlo (INAF-OAAB)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27099" y="6272185"/>
            <a:ext cx="3786000" cy="354613"/>
          </a:xfrm>
        </p:spPr>
        <p:txBody>
          <a:bodyPr/>
          <a:lstStyle/>
          <a:p>
            <a:r>
              <a:rPr lang="en-US" dirty="0"/>
              <a:t>Yilmaz U., Harding P., Bartolini M., Le Roux G., </a:t>
            </a:r>
            <a:r>
              <a:rPr lang="en-US" dirty="0" err="1"/>
              <a:t>Dolci</a:t>
            </a:r>
            <a:r>
              <a:rPr lang="en-US" dirty="0"/>
              <a:t> M.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3B7B8A4-E8C9-40DC-BD39-B2E9B7E7C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CI-CD Practices with the TANGO-controls framework in the context of the Square </a:t>
            </a:r>
            <a:r>
              <a:rPr lang="en-US" sz="2400" dirty="0" err="1"/>
              <a:t>Kilometre</a:t>
            </a:r>
            <a:r>
              <a:rPr lang="en-US" sz="2400" dirty="0"/>
              <a:t> Array (SKA) Telescope Project</a:t>
            </a:r>
            <a:endParaRPr lang="it-IT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C0AEDC-7D75-42D1-8E50-72E8C10CE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2"/>
    </mc:Choice>
    <mc:Fallback xmlns="">
      <p:transition spd="slow" advTm="1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0B9E7CA-9657-4D63-A572-D8C3ED0A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Kubernetes (k8s) for container orchestration (</a:t>
            </a:r>
            <a:r>
              <a:rPr lang="en-US" dirty="0">
                <a:hlinkClick r:id="rId6"/>
              </a:rPr>
              <a:t>kubernetes.io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Service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dirty="0"/>
              <a:t> TANGO Device Server</a:t>
            </a:r>
          </a:p>
          <a:p>
            <a:r>
              <a:rPr lang="en-US" i="1" dirty="0"/>
              <a:t>Helm for packaging SKA k8s applications (</a:t>
            </a:r>
            <a:r>
              <a:rPr lang="en-US" i="1" dirty="0">
                <a:hlinkClick r:id="rId7"/>
              </a:rPr>
              <a:t>helm.sh</a:t>
            </a:r>
            <a:r>
              <a:rPr lang="en-US" i="1" dirty="0"/>
              <a:t>)</a:t>
            </a:r>
            <a:endParaRPr lang="en-GB" dirty="0"/>
          </a:p>
          <a:p>
            <a:pPr lvl="1"/>
            <a:r>
              <a:rPr lang="en-GB" dirty="0"/>
              <a:t>Tool for managing Kubernetes charts </a:t>
            </a:r>
          </a:p>
          <a:p>
            <a:pPr lvl="1"/>
            <a:r>
              <a:rPr lang="en-GB" dirty="0"/>
              <a:t>Chart is a package of pre-configured Kubernetes resources (set of information for running a Kubernetes application)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it-IT" dirty="0">
                <a:solidFill>
                  <a:srgbClr val="FF0000"/>
                </a:solidFill>
              </a:rPr>
              <a:t>For </a:t>
            </a: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SKA </a:t>
            </a:r>
            <a:r>
              <a:rPr lang="it-IT" dirty="0" err="1">
                <a:solidFill>
                  <a:srgbClr val="FF0000"/>
                </a:solidFill>
              </a:rPr>
              <a:t>element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there</a:t>
            </a:r>
            <a:r>
              <a:rPr lang="it-IT" dirty="0">
                <a:solidFill>
                  <a:srgbClr val="FF0000"/>
                </a:solidFill>
              </a:rPr>
              <a:t> must be an </a:t>
            </a:r>
            <a:r>
              <a:rPr lang="it-IT" dirty="0" err="1">
                <a:solidFill>
                  <a:srgbClr val="FF0000"/>
                </a:solidFill>
              </a:rPr>
              <a:t>helm</a:t>
            </a:r>
            <a:r>
              <a:rPr lang="it-IT" dirty="0">
                <a:solidFill>
                  <a:srgbClr val="FF0000"/>
                </a:solidFill>
              </a:rPr>
              <a:t> chart for running </a:t>
            </a:r>
            <a:r>
              <a:rPr lang="it-IT" dirty="0" err="1">
                <a:solidFill>
                  <a:srgbClr val="FF0000"/>
                </a:solidFill>
              </a:rPr>
              <a:t>it</a:t>
            </a:r>
            <a:r>
              <a:rPr lang="it-IT" dirty="0">
                <a:solidFill>
                  <a:srgbClr val="FF0000"/>
                </a:solidFill>
              </a:rPr>
              <a:t> in k8s!</a:t>
            </a:r>
          </a:p>
          <a:p>
            <a:pPr marL="0" indent="0" algn="ctr">
              <a:buNone/>
            </a:pPr>
            <a:r>
              <a:rPr lang="en-GB" i="1" dirty="0">
                <a:solidFill>
                  <a:srgbClr val="FF0000"/>
                </a:solidFill>
              </a:rPr>
              <a:t>Use of </a:t>
            </a:r>
            <a:r>
              <a:rPr lang="en-GB" i="1" dirty="0" err="1">
                <a:solidFill>
                  <a:srgbClr val="FF0000"/>
                </a:solidFill>
              </a:rPr>
              <a:t>Makefiles</a:t>
            </a:r>
            <a:r>
              <a:rPr lang="en-GB" i="1" dirty="0">
                <a:solidFill>
                  <a:srgbClr val="FF0000"/>
                </a:solidFill>
              </a:rPr>
              <a:t> for lifecycle management (one command for build images, start application using helm, test application and clean)</a:t>
            </a:r>
            <a:r>
              <a:rPr lang="en-GB" i="1" u="sng" dirty="0">
                <a:solidFill>
                  <a:srgbClr val="FF0000"/>
                </a:solidFill>
              </a:rPr>
              <a:t>!</a:t>
            </a:r>
            <a:endParaRPr lang="en-GB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5FF177-10B3-4AD8-9464-A2ABAB48A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Kubernetes and Helm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7FCC9E-DDCE-4BFE-B068-D2093F5DDC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35F1B00-57E8-405C-97AC-FE4C773928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58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24"/>
    </mc:Choice>
    <mc:Fallback xmlns="">
      <p:transition spd="slow" advTm="60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55088DC-7188-42CD-9656-40377BF3E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Helm </a:t>
            </a:r>
            <a:r>
              <a:rPr lang="it-IT" dirty="0" err="1"/>
              <a:t>has</a:t>
            </a:r>
            <a:r>
              <a:rPr lang="it-IT" dirty="0"/>
              <a:t> the concept of </a:t>
            </a:r>
            <a:r>
              <a:rPr lang="it-IT" dirty="0" err="1"/>
              <a:t>dependency</a:t>
            </a:r>
            <a:endParaRPr lang="it-IT" dirty="0"/>
          </a:p>
          <a:p>
            <a:pPr lvl="1"/>
            <a:r>
              <a:rPr lang="it-IT" dirty="0"/>
              <a:t>An </a:t>
            </a:r>
            <a:r>
              <a:rPr lang="it-IT" dirty="0" err="1"/>
              <a:t>helm</a:t>
            </a:r>
            <a:r>
              <a:rPr lang="it-IT" dirty="0"/>
              <a:t> chart can </a:t>
            </a:r>
            <a:r>
              <a:rPr lang="it-IT" dirty="0" err="1"/>
              <a:t>have</a:t>
            </a:r>
            <a:r>
              <a:rPr lang="it-IT" dirty="0"/>
              <a:t> one or more sub-charts</a:t>
            </a:r>
            <a:endParaRPr lang="en-US" dirty="0"/>
          </a:p>
          <a:p>
            <a:r>
              <a:rPr lang="en-US" dirty="0"/>
              <a:t>The integration of SKA elements can be done with this concept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E790D5-99F5-463B-91CE-43F16776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285" y="521800"/>
            <a:ext cx="9905990" cy="619941"/>
          </a:xfrm>
        </p:spPr>
        <p:txBody>
          <a:bodyPr/>
          <a:lstStyle/>
          <a:p>
            <a:r>
              <a:rPr lang="it-IT" dirty="0"/>
              <a:t>Integration with Helm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6DF5FA-9A4C-43DE-A9B5-E57D1C072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32635" y="6407252"/>
            <a:ext cx="3433865" cy="354613"/>
          </a:xfrm>
        </p:spPr>
        <p:txBody>
          <a:bodyPr/>
          <a:lstStyle/>
          <a:p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E0B0CB9-C268-4BB3-B865-649EC7312B37}"/>
              </a:ext>
            </a:extLst>
          </p:cNvPr>
          <p:cNvSpPr/>
          <p:nvPr/>
        </p:nvSpPr>
        <p:spPr>
          <a:xfrm>
            <a:off x="2716698" y="403676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262157E-1085-44DF-AB14-D7A63AA9510B}"/>
              </a:ext>
            </a:extLst>
          </p:cNvPr>
          <p:cNvGrpSpPr/>
          <p:nvPr/>
        </p:nvGrpSpPr>
        <p:grpSpPr>
          <a:xfrm>
            <a:off x="9442645" y="3620734"/>
            <a:ext cx="1327608" cy="1819470"/>
            <a:chOff x="17111327" y="297638"/>
            <a:chExt cx="1327608" cy="1819470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855A7D92-FF25-41D7-818A-E17C13872DCD}"/>
                </a:ext>
              </a:extLst>
            </p:cNvPr>
            <p:cNvCxnSpPr>
              <a:cxnSpLocks/>
            </p:cNvCxnSpPr>
            <p:nvPr/>
          </p:nvCxnSpPr>
          <p:spPr>
            <a:xfrm>
              <a:off x="17206427" y="1092232"/>
              <a:ext cx="1137408" cy="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1FA9BEB-1755-4A52-9E6E-F5CA375BD76C}"/>
                </a:ext>
              </a:extLst>
            </p:cNvPr>
            <p:cNvSpPr txBox="1"/>
            <p:nvPr/>
          </p:nvSpPr>
          <p:spPr>
            <a:xfrm>
              <a:off x="17111327" y="655432"/>
              <a:ext cx="1327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Depends</a:t>
              </a:r>
              <a:r>
                <a:rPr lang="it-IT" dirty="0"/>
                <a:t>-on</a:t>
              </a:r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8DC48FA-5A36-4B53-9904-63E933065440}"/>
                </a:ext>
              </a:extLst>
            </p:cNvPr>
            <p:cNvSpPr/>
            <p:nvPr/>
          </p:nvSpPr>
          <p:spPr>
            <a:xfrm>
              <a:off x="17264450" y="1271894"/>
              <a:ext cx="1023456" cy="6711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Helm</a:t>
              </a:r>
              <a:r>
                <a:rPr lang="it-IT" dirty="0"/>
                <a:t> Chart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BF897EB-3A96-4C66-A978-756CAB1F4414}"/>
                </a:ext>
              </a:extLst>
            </p:cNvPr>
            <p:cNvSpPr/>
            <p:nvPr/>
          </p:nvSpPr>
          <p:spPr>
            <a:xfrm>
              <a:off x="17111327" y="586887"/>
              <a:ext cx="1327608" cy="15302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4193E05-106E-4BAF-8A10-F265C1A773B6}"/>
                </a:ext>
              </a:extLst>
            </p:cNvPr>
            <p:cNvSpPr txBox="1"/>
            <p:nvPr/>
          </p:nvSpPr>
          <p:spPr>
            <a:xfrm>
              <a:off x="17510475" y="297638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KEY</a:t>
              </a:r>
            </a:p>
          </p:txBody>
        </p:sp>
      </p:grpSp>
      <p:sp>
        <p:nvSpPr>
          <p:cNvPr id="34" name="Ovale 33">
            <a:extLst>
              <a:ext uri="{FF2B5EF4-FFF2-40B4-BE49-F238E27FC236}">
                <a16:creationId xmlns:a16="http://schemas.microsoft.com/office/drawing/2014/main" id="{57824A31-80F6-4A41-9F8D-ED2D3BA3F062}"/>
              </a:ext>
            </a:extLst>
          </p:cNvPr>
          <p:cNvSpPr/>
          <p:nvPr/>
        </p:nvSpPr>
        <p:spPr>
          <a:xfrm>
            <a:off x="1628051" y="511230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7E96FFC1-D8AF-4CC2-9D35-D4F63EDF55FF}"/>
              </a:ext>
            </a:extLst>
          </p:cNvPr>
          <p:cNvSpPr/>
          <p:nvPr/>
        </p:nvSpPr>
        <p:spPr>
          <a:xfrm>
            <a:off x="3565537" y="511230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992870D-5434-4468-A5C8-B1C65CA51C43}"/>
              </a:ext>
            </a:extLst>
          </p:cNvPr>
          <p:cNvSpPr/>
          <p:nvPr/>
        </p:nvSpPr>
        <p:spPr>
          <a:xfrm>
            <a:off x="6341631" y="403676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750E8411-DC9D-42B1-B50B-2F69E1522329}"/>
              </a:ext>
            </a:extLst>
          </p:cNvPr>
          <p:cNvSpPr/>
          <p:nvPr/>
        </p:nvSpPr>
        <p:spPr>
          <a:xfrm>
            <a:off x="7294343" y="5111756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1B226AFB-4306-4863-B797-0D3A5A227456}"/>
              </a:ext>
            </a:extLst>
          </p:cNvPr>
          <p:cNvSpPr/>
          <p:nvPr/>
        </p:nvSpPr>
        <p:spPr>
          <a:xfrm>
            <a:off x="5503023" y="511175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E49F60C0-74AC-4ECE-84BE-4501AA56577B}"/>
              </a:ext>
            </a:extLst>
          </p:cNvPr>
          <p:cNvSpPr/>
          <p:nvPr/>
        </p:nvSpPr>
        <p:spPr>
          <a:xfrm>
            <a:off x="4601363" y="3164172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4C566ABC-80B9-4402-A4BD-84E4DFEBE3C6}"/>
              </a:ext>
            </a:extLst>
          </p:cNvPr>
          <p:cNvCxnSpPr>
            <a:cxnSpLocks/>
            <a:stCxn id="44" idx="4"/>
            <a:endCxn id="7" idx="7"/>
          </p:cNvCxnSpPr>
          <p:nvPr/>
        </p:nvCxnSpPr>
        <p:spPr>
          <a:xfrm flipH="1">
            <a:off x="3982752" y="3835291"/>
            <a:ext cx="1360249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867558EB-A265-4A10-B5C5-4824B10AB58F}"/>
              </a:ext>
            </a:extLst>
          </p:cNvPr>
          <p:cNvCxnSpPr>
            <a:cxnSpLocks/>
            <a:stCxn id="44" idx="4"/>
            <a:endCxn id="38" idx="1"/>
          </p:cNvCxnSpPr>
          <p:nvPr/>
        </p:nvCxnSpPr>
        <p:spPr>
          <a:xfrm>
            <a:off x="5343001" y="3835291"/>
            <a:ext cx="1215851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0C83D543-ECBE-4999-A3E9-A031A11DD242}"/>
              </a:ext>
            </a:extLst>
          </p:cNvPr>
          <p:cNvCxnSpPr>
            <a:cxnSpLocks/>
            <a:stCxn id="7" idx="4"/>
            <a:endCxn id="34" idx="0"/>
          </p:cNvCxnSpPr>
          <p:nvPr/>
        </p:nvCxnSpPr>
        <p:spPr>
          <a:xfrm flipH="1">
            <a:off x="2369689" y="4707884"/>
            <a:ext cx="1088647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F4354CC0-EB73-47AD-B138-7E863851053E}"/>
              </a:ext>
            </a:extLst>
          </p:cNvPr>
          <p:cNvCxnSpPr>
            <a:cxnSpLocks/>
            <a:stCxn id="7" idx="4"/>
            <a:endCxn id="36" idx="0"/>
          </p:cNvCxnSpPr>
          <p:nvPr/>
        </p:nvCxnSpPr>
        <p:spPr>
          <a:xfrm>
            <a:off x="3458336" y="4707884"/>
            <a:ext cx="848839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963DC61-35D0-4A2B-A2DC-8113289A7FC2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7083269" y="4707884"/>
            <a:ext cx="952712" cy="403872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FC8F5627-1464-4059-89F9-02541BF9B862}"/>
              </a:ext>
            </a:extLst>
          </p:cNvPr>
          <p:cNvCxnSpPr>
            <a:cxnSpLocks/>
            <a:stCxn id="38" idx="4"/>
            <a:endCxn id="42" idx="0"/>
          </p:cNvCxnSpPr>
          <p:nvPr/>
        </p:nvCxnSpPr>
        <p:spPr>
          <a:xfrm flipH="1">
            <a:off x="6244661" y="4707884"/>
            <a:ext cx="838608" cy="40387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E937792-93FB-4F72-9A42-7CEF278B0A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56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3"/>
    </mc:Choice>
    <mc:Fallback xmlns="">
      <p:transition spd="slow" advTm="24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build="p"/>
      <p:bldP spid="7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9835E68-98BE-43EE-918F-AC94F9E36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Operational aspects of using dependencies: the sub-charts are</a:t>
            </a:r>
          </a:p>
          <a:p>
            <a:pPr lvl="1"/>
            <a:r>
              <a:rPr lang="en-GB" dirty="0"/>
              <a:t>aggregated into a single set; then</a:t>
            </a:r>
          </a:p>
          <a:p>
            <a:pPr lvl="1"/>
            <a:r>
              <a:rPr lang="en-GB" dirty="0"/>
              <a:t>sorted by type followed by name; and then</a:t>
            </a:r>
          </a:p>
          <a:p>
            <a:pPr lvl="1"/>
            <a:r>
              <a:rPr lang="en-GB" dirty="0"/>
              <a:t>created/updated in that order.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79FA1E-D987-4DE7-AB89-D5EF1AE23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Helm sub-charts Architecture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28C90A-88CF-44F0-818B-D19D71D92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8F6F0CB-2A1A-4B0E-B9DB-74920B5901D8}"/>
              </a:ext>
            </a:extLst>
          </p:cNvPr>
          <p:cNvSpPr/>
          <p:nvPr/>
        </p:nvSpPr>
        <p:spPr>
          <a:xfrm>
            <a:off x="2337067" y="2680078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29619C98-44B9-4AB0-9FD3-BFCF39B963DF}"/>
              </a:ext>
            </a:extLst>
          </p:cNvPr>
          <p:cNvSpPr/>
          <p:nvPr/>
        </p:nvSpPr>
        <p:spPr>
          <a:xfrm>
            <a:off x="4262395" y="4326225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BC12777-74DC-4C8C-B160-52D244A6E8B5}"/>
              </a:ext>
            </a:extLst>
          </p:cNvPr>
          <p:cNvSpPr/>
          <p:nvPr/>
        </p:nvSpPr>
        <p:spPr>
          <a:xfrm>
            <a:off x="2381702" y="4169085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30BE710-9B89-41DB-A059-59490D92F897}"/>
              </a:ext>
            </a:extLst>
          </p:cNvPr>
          <p:cNvSpPr/>
          <p:nvPr/>
        </p:nvSpPr>
        <p:spPr>
          <a:xfrm>
            <a:off x="6076707" y="4370429"/>
            <a:ext cx="1421934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3C1ED22-32B5-4ACC-9305-DFA1A09D2255}"/>
              </a:ext>
            </a:extLst>
          </p:cNvPr>
          <p:cNvSpPr/>
          <p:nvPr/>
        </p:nvSpPr>
        <p:spPr>
          <a:xfrm>
            <a:off x="2623230" y="1506176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AE42831-41CB-4108-903A-033EBDF14705}"/>
              </a:ext>
            </a:extLst>
          </p:cNvPr>
          <p:cNvSpPr/>
          <p:nvPr/>
        </p:nvSpPr>
        <p:spPr>
          <a:xfrm>
            <a:off x="7952336" y="1703344"/>
            <a:ext cx="1766520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EF14AF3-1AE2-4121-9E36-B6C79E1D563E}"/>
              </a:ext>
            </a:extLst>
          </p:cNvPr>
          <p:cNvSpPr/>
          <p:nvPr/>
        </p:nvSpPr>
        <p:spPr>
          <a:xfrm>
            <a:off x="8137182" y="2571393"/>
            <a:ext cx="1766520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F057385-E771-4456-BBF7-941FD70DB792}"/>
              </a:ext>
            </a:extLst>
          </p:cNvPr>
          <p:cNvSpPr/>
          <p:nvPr/>
        </p:nvSpPr>
        <p:spPr>
          <a:xfrm>
            <a:off x="7943182" y="3836986"/>
            <a:ext cx="1766520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E676991-3FE5-49C8-AF3E-CAF3A0061295}"/>
              </a:ext>
            </a:extLst>
          </p:cNvPr>
          <p:cNvSpPr/>
          <p:nvPr/>
        </p:nvSpPr>
        <p:spPr>
          <a:xfrm>
            <a:off x="4810925" y="2434847"/>
            <a:ext cx="1875854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E5048BB-CAF7-422C-93B9-C697E0B31876}"/>
              </a:ext>
            </a:extLst>
          </p:cNvPr>
          <p:cNvCxnSpPr>
            <a:cxnSpLocks/>
            <a:stCxn id="13" idx="1"/>
            <a:endCxn id="9" idx="6"/>
          </p:cNvCxnSpPr>
          <p:nvPr/>
        </p:nvCxnSpPr>
        <p:spPr>
          <a:xfrm flipH="1" flipV="1">
            <a:off x="3646687" y="1841735"/>
            <a:ext cx="1438951" cy="69139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3E68B68-4D3E-43AA-980A-45250DFDCCB2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3360524" y="2818425"/>
            <a:ext cx="1568091" cy="197212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8B4B759-4FD0-4F4A-A2E1-20A4DB81D1F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255277" y="2877593"/>
            <a:ext cx="2030575" cy="138977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4681CA9-68E4-4DE5-B687-4A98FD06FB4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107682" y="3087158"/>
            <a:ext cx="679993" cy="128327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2CAACDC-140F-4AB9-99E0-B47797D5EFC7}"/>
              </a:ext>
            </a:extLst>
          </p:cNvPr>
          <p:cNvCxnSpPr>
            <a:cxnSpLocks/>
            <a:stCxn id="13" idx="7"/>
            <a:endCxn id="10" idx="2"/>
          </p:cNvCxnSpPr>
          <p:nvPr/>
        </p:nvCxnSpPr>
        <p:spPr>
          <a:xfrm flipV="1">
            <a:off x="6412068" y="2038903"/>
            <a:ext cx="1540269" cy="49422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D279FA2-0F8C-45A7-98E2-EF16A7F3F85B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>
            <a:off x="6686780" y="2770406"/>
            <a:ext cx="1450403" cy="13654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51D46A-9909-4ED8-84F7-037FAA1C16D4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6412067" y="3007682"/>
            <a:ext cx="1789816" cy="92758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92B9555-245B-4081-9983-AED7915633FD}"/>
              </a:ext>
            </a:extLst>
          </p:cNvPr>
          <p:cNvCxnSpPr>
            <a:cxnSpLocks/>
            <a:stCxn id="13" idx="4"/>
            <a:endCxn id="6" idx="0"/>
          </p:cNvCxnSpPr>
          <p:nvPr/>
        </p:nvCxnSpPr>
        <p:spPr>
          <a:xfrm flipH="1">
            <a:off x="4774124" y="3105966"/>
            <a:ext cx="974729" cy="1220259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2E8A4D79-829F-46E6-A748-392D325F0ED0}"/>
              </a:ext>
            </a:extLst>
          </p:cNvPr>
          <p:cNvSpPr/>
          <p:nvPr/>
        </p:nvSpPr>
        <p:spPr>
          <a:xfrm>
            <a:off x="2460365" y="2700866"/>
            <a:ext cx="1023456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CAF19B2-9C9D-486D-A156-A0BD48D90C2D}"/>
              </a:ext>
            </a:extLst>
          </p:cNvPr>
          <p:cNvSpPr/>
          <p:nvPr/>
        </p:nvSpPr>
        <p:spPr>
          <a:xfrm>
            <a:off x="4403721" y="4354581"/>
            <a:ext cx="1023456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679FC9C-C77F-4B36-B5ED-122CA57C3C7B}"/>
              </a:ext>
            </a:extLst>
          </p:cNvPr>
          <p:cNvSpPr/>
          <p:nvPr/>
        </p:nvSpPr>
        <p:spPr>
          <a:xfrm>
            <a:off x="2634307" y="4225539"/>
            <a:ext cx="1023456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B22707C4-B921-4E46-9BE1-5C719369787C}"/>
              </a:ext>
            </a:extLst>
          </p:cNvPr>
          <p:cNvSpPr/>
          <p:nvPr/>
        </p:nvSpPr>
        <p:spPr>
          <a:xfrm>
            <a:off x="4873150" y="2536515"/>
            <a:ext cx="1875854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CF79646C-9385-4CBB-A291-C6BFE23474E5}"/>
              </a:ext>
            </a:extLst>
          </p:cNvPr>
          <p:cNvSpPr/>
          <p:nvPr/>
        </p:nvSpPr>
        <p:spPr>
          <a:xfrm>
            <a:off x="8166961" y="1957412"/>
            <a:ext cx="1766520" cy="6711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0F6E1EA8-D27F-403D-A462-A9E0942AA3BA}"/>
              </a:ext>
            </a:extLst>
          </p:cNvPr>
          <p:cNvSpPr/>
          <p:nvPr/>
        </p:nvSpPr>
        <p:spPr>
          <a:xfrm>
            <a:off x="8351807" y="2825461"/>
            <a:ext cx="1766520" cy="6711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D714D393-1A04-4343-B9DE-D7E7ADADF1C9}"/>
              </a:ext>
            </a:extLst>
          </p:cNvPr>
          <p:cNvSpPr/>
          <p:nvPr/>
        </p:nvSpPr>
        <p:spPr>
          <a:xfrm>
            <a:off x="5025550" y="2688915"/>
            <a:ext cx="1875854" cy="6711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29" name="Esplosione: 14 punte 28">
            <a:extLst>
              <a:ext uri="{FF2B5EF4-FFF2-40B4-BE49-F238E27FC236}">
                <a16:creationId xmlns:a16="http://schemas.microsoft.com/office/drawing/2014/main" id="{A6D92FAE-DC00-4753-B9C5-995492610918}"/>
              </a:ext>
            </a:extLst>
          </p:cNvPr>
          <p:cNvSpPr/>
          <p:nvPr/>
        </p:nvSpPr>
        <p:spPr>
          <a:xfrm>
            <a:off x="2690700" y="1416802"/>
            <a:ext cx="7019002" cy="3868790"/>
          </a:xfrm>
          <a:prstGeom prst="irregularSeal2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For </a:t>
            </a:r>
            <a:r>
              <a:rPr lang="it-IT" sz="2400" dirty="0" err="1"/>
              <a:t>every</a:t>
            </a:r>
            <a:r>
              <a:rPr lang="it-IT" sz="2400" dirty="0"/>
              <a:t> SKA </a:t>
            </a:r>
            <a:r>
              <a:rPr lang="it-IT" sz="2400" dirty="0" err="1"/>
              <a:t>element</a:t>
            </a:r>
            <a:r>
              <a:rPr lang="it-IT" sz="2400" dirty="0"/>
              <a:t>, </a:t>
            </a:r>
            <a:r>
              <a:rPr lang="it-IT" sz="2400" dirty="0" err="1"/>
              <a:t>there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an </a:t>
            </a:r>
            <a:r>
              <a:rPr lang="it-IT" sz="2400" dirty="0" err="1"/>
              <a:t>umbrella</a:t>
            </a:r>
            <a:r>
              <a:rPr lang="it-IT" sz="2400" dirty="0"/>
              <a:t> chart for </a:t>
            </a:r>
            <a:r>
              <a:rPr lang="it-IT" sz="2400" dirty="0" err="1"/>
              <a:t>integration</a:t>
            </a:r>
            <a:r>
              <a:rPr lang="it-IT" sz="2400" dirty="0"/>
              <a:t> testing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CC5E89C9-6797-4215-A1DF-1EBE4EC597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93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58"/>
    </mc:Choice>
    <mc:Fallback xmlns="">
      <p:transition spd="slow" advTm="55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9AF28336-741A-489B-A122-90781D5D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Web-based DevOps lifecycle tool that provides a Git-repository manager providing wiki, issue-tracking and continuous integration and deployment pipeline features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51F3F-53CA-4C92-B613-8BFBEE0A0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135ADF-8AE5-4910-A3F8-9D5BD736E2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EC977D-80E1-4D3F-AB27-019A7581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18" y="521800"/>
            <a:ext cx="565016" cy="52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1035AA2-BB10-472F-A5CF-AFFA651AD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990971"/>
            <a:ext cx="9791700" cy="5572125"/>
          </a:xfrm>
          <a:prstGeom prst="rect">
            <a:avLst/>
          </a:prstGeom>
        </p:spPr>
      </p:pic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5C324CF4-F9BC-4246-96F2-CE83828866C1}"/>
              </a:ext>
            </a:extLst>
          </p:cNvPr>
          <p:cNvSpPr/>
          <p:nvPr/>
        </p:nvSpPr>
        <p:spPr>
          <a:xfrm>
            <a:off x="2287626" y="2407436"/>
            <a:ext cx="4505325" cy="1259070"/>
          </a:xfrm>
          <a:prstGeom prst="wedgeRoundRectCallout">
            <a:avLst>
              <a:gd name="adj1" fmla="val -45493"/>
              <a:gd name="adj2" fmla="val 86331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Environments allow control of the continuous deployment done in k8s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EEC1DF2-1A93-4011-84C9-BD0A3207CB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576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11"/>
    </mc:Choice>
    <mc:Fallback xmlns="">
      <p:transition spd="slow" advTm="67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 build="p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B529902-9A13-48DD-9BDD-0A1AA4027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111" y="771115"/>
            <a:ext cx="9000277" cy="5819654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F5615-4DB2-4B9D-8084-4573476C65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pipeline – </a:t>
            </a:r>
            <a:r>
              <a:rPr lang="it-IT" dirty="0" err="1"/>
              <a:t>run</a:t>
            </a:r>
            <a:r>
              <a:rPr lang="it-IT" dirty="0"/>
              <a:t>-time</a:t>
            </a:r>
          </a:p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314E53-09BE-4F24-A7A4-52B7ECA0B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4AEA36C-5A51-40BD-884F-100BB24B64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40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19"/>
    </mc:Choice>
    <mc:Fallback xmlns="">
      <p:transition spd="slow" advTm="70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C7CC52-B5E4-4BA8-8D60-0A1E72E9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repo and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(!): </a:t>
            </a:r>
          </a:p>
          <a:p>
            <a:pPr lvl="1"/>
            <a:r>
              <a:rPr lang="en-US" dirty="0"/>
              <a:t>installs the chart (with the sub-charts needed) in an isolated namespace</a:t>
            </a:r>
          </a:p>
          <a:p>
            <a:pPr lvl="1"/>
            <a:r>
              <a:rPr lang="en-US" dirty="0"/>
              <a:t>wait for every container to be running</a:t>
            </a:r>
          </a:p>
          <a:p>
            <a:pPr lvl="1"/>
            <a:r>
              <a:rPr lang="en-US" dirty="0"/>
              <a:t>For the tests:</a:t>
            </a:r>
          </a:p>
          <a:p>
            <a:pPr lvl="2"/>
            <a:r>
              <a:rPr lang="en-US" dirty="0"/>
              <a:t>Create a k8s pod in the isolated namespace</a:t>
            </a:r>
          </a:p>
          <a:p>
            <a:pPr lvl="2"/>
            <a:r>
              <a:rPr lang="en-US" dirty="0"/>
              <a:t>Run </a:t>
            </a:r>
            <a:r>
              <a:rPr lang="en-US" dirty="0" err="1"/>
              <a:t>pytests</a:t>
            </a:r>
            <a:r>
              <a:rPr lang="en-US" dirty="0"/>
              <a:t> inside the above pod</a:t>
            </a:r>
          </a:p>
          <a:p>
            <a:pPr lvl="2"/>
            <a:r>
              <a:rPr lang="en-US" dirty="0"/>
              <a:t>Return the tests results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07E483-EBAE-4306-9B2A-DC5990C2B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Deployment and Testing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B4599D-86D1-46D3-93D5-5328E1A0C0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aetta 5">
            <a:extLst>
              <a:ext uri="{FF2B5EF4-FFF2-40B4-BE49-F238E27FC236}">
                <a16:creationId xmlns:a16="http://schemas.microsoft.com/office/drawing/2014/main" id="{FFC58228-37C8-4D4A-BCF0-36D8EF741F22}"/>
              </a:ext>
            </a:extLst>
          </p:cNvPr>
          <p:cNvSpPr/>
          <p:nvPr/>
        </p:nvSpPr>
        <p:spPr>
          <a:xfrm>
            <a:off x="5322004" y="521800"/>
            <a:ext cx="887282" cy="532545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2F9A13-92A5-40D5-934A-C34671FEE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48"/>
    </mc:Choice>
    <mc:Fallback xmlns="">
      <p:transition spd="slow" advTm="45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1BA9116-441B-4E17-B92D-F0B72A6C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1DDCA-F6E1-4B29-8107-3A5D02CB4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pipeline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6CAD8F-C5C5-4728-9157-553BFC6155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0BF1B0-BB0C-4CA3-9A1B-7D4718A97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576" y="1050935"/>
            <a:ext cx="9097332" cy="5714198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054DD0D-7896-4EFC-B01E-756CB93A3F97}"/>
              </a:ext>
            </a:extLst>
          </p:cNvPr>
          <p:cNvSpPr/>
          <p:nvPr/>
        </p:nvSpPr>
        <p:spPr>
          <a:xfrm>
            <a:off x="3749040" y="5467738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89D71A4-6D55-489E-BEF7-3B6633472901}"/>
              </a:ext>
            </a:extLst>
          </p:cNvPr>
          <p:cNvSpPr/>
          <p:nvPr/>
        </p:nvSpPr>
        <p:spPr>
          <a:xfrm>
            <a:off x="3749040" y="2326431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1A348F-3CBA-443D-8675-2F6CC2F192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9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4"/>
    </mc:Choice>
    <mc:Fallback xmlns="">
      <p:transition spd="slow" advTm="22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F0DED8-5C79-44E8-9765-DF8D153125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42F9A1-9C0F-4D2C-B7CA-12361F7B0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egnaposto contenuto 1">
            <a:extLst>
              <a:ext uri="{FF2B5EF4-FFF2-40B4-BE49-F238E27FC236}">
                <a16:creationId xmlns:a16="http://schemas.microsoft.com/office/drawing/2014/main" id="{EDBA1B4D-2523-4836-9DFC-E35838CAD98E}"/>
              </a:ext>
            </a:extLst>
          </p:cNvPr>
          <p:cNvSpPr txBox="1">
            <a:spLocks/>
          </p:cNvSpPr>
          <p:nvPr/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Single source repository (for each component of the system)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3200" dirty="0"/>
              <a:t>minimize the use of branching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Automate the build (build all in one command)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Automate testing (together with the build)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Every commit should build on an integration machine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Build fast (so that a problem in integration can be found quickly)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Multi-stage deployment: every build software must be tested in different environments</a:t>
            </a:r>
            <a:endParaRPr lang="it-IT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474655C1-0BCE-4AF6-AFC3-12FEBC9A4974}"/>
              </a:ext>
            </a:extLst>
          </p:cNvPr>
          <p:cNvSpPr/>
          <p:nvPr/>
        </p:nvSpPr>
        <p:spPr>
          <a:xfrm>
            <a:off x="7840446" y="310398"/>
            <a:ext cx="3830854" cy="1235760"/>
          </a:xfrm>
          <a:prstGeom prst="wedgeRoundRectCallout">
            <a:avLst>
              <a:gd name="adj1" fmla="val -129390"/>
              <a:gd name="adj2" fmla="val 6830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 component has its own repository with story based branching (2 weeks lifecycle)</a:t>
            </a:r>
          </a:p>
        </p:txBody>
      </p:sp>
      <p:sp>
        <p:nvSpPr>
          <p:cNvPr id="10" name="Fumetto: rettangolo con angoli arrotondati 9">
            <a:extLst>
              <a:ext uri="{FF2B5EF4-FFF2-40B4-BE49-F238E27FC236}">
                <a16:creationId xmlns:a16="http://schemas.microsoft.com/office/drawing/2014/main" id="{15B4AE20-1BA1-4F92-B72E-D062FE5F6864}"/>
              </a:ext>
            </a:extLst>
          </p:cNvPr>
          <p:cNvSpPr/>
          <p:nvPr/>
        </p:nvSpPr>
        <p:spPr>
          <a:xfrm>
            <a:off x="7817745" y="1881130"/>
            <a:ext cx="3830854" cy="731520"/>
          </a:xfrm>
          <a:prstGeom prst="wedgeRoundRectCallout">
            <a:avLst>
              <a:gd name="adj1" fmla="val -195258"/>
              <a:gd name="adj2" fmla="val 106003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Large use of </a:t>
            </a:r>
            <a:r>
              <a:rPr lang="en-GB" dirty="0" err="1"/>
              <a:t>Makefile</a:t>
            </a:r>
            <a:endParaRPr lang="en-GB" dirty="0"/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299E95DF-CA58-4645-8B5A-132046FD0FF4}"/>
              </a:ext>
            </a:extLst>
          </p:cNvPr>
          <p:cNvSpPr/>
          <p:nvPr/>
        </p:nvSpPr>
        <p:spPr>
          <a:xfrm>
            <a:off x="7840446" y="2754076"/>
            <a:ext cx="3830854" cy="1001110"/>
          </a:xfrm>
          <a:prstGeom prst="wedgeRoundRectCallout">
            <a:avLst>
              <a:gd name="adj1" fmla="val -172624"/>
              <a:gd name="adj2" fmla="val 85670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 commit trigger a GitLab pipeline that build, lint, execute unit-testing and integration testing</a:t>
            </a:r>
          </a:p>
        </p:txBody>
      </p:sp>
      <p:sp>
        <p:nvSpPr>
          <p:cNvPr id="14" name="Fumetto: rettangolo con angoli arrotondati 13">
            <a:extLst>
              <a:ext uri="{FF2B5EF4-FFF2-40B4-BE49-F238E27FC236}">
                <a16:creationId xmlns:a16="http://schemas.microsoft.com/office/drawing/2014/main" id="{6DD06CE5-E4F5-4011-97A6-329023E38378}"/>
              </a:ext>
            </a:extLst>
          </p:cNvPr>
          <p:cNvSpPr/>
          <p:nvPr/>
        </p:nvSpPr>
        <p:spPr>
          <a:xfrm>
            <a:off x="3792483" y="5326648"/>
            <a:ext cx="7922019" cy="1490946"/>
          </a:xfrm>
          <a:prstGeom prst="wedgeRoundRectCallout">
            <a:avLst>
              <a:gd name="adj1" fmla="val -53142"/>
              <a:gd name="adj2" fmla="val -47819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Integration testing in Gitlab is done within an isolated k8s namespace which are completely separate each other</a:t>
            </a:r>
          </a:p>
          <a:p>
            <a:r>
              <a:rPr lang="en-GB" dirty="0"/>
              <a:t>One namespace is kept as “blessed” environment</a:t>
            </a:r>
          </a:p>
        </p:txBody>
      </p:sp>
      <p:sp>
        <p:nvSpPr>
          <p:cNvPr id="16" name="Fumetto: rettangolo con angoli arrotondati 15">
            <a:extLst>
              <a:ext uri="{FF2B5EF4-FFF2-40B4-BE49-F238E27FC236}">
                <a16:creationId xmlns:a16="http://schemas.microsoft.com/office/drawing/2014/main" id="{7780E1CF-33EE-486E-8054-5C72B08CB7BB}"/>
              </a:ext>
            </a:extLst>
          </p:cNvPr>
          <p:cNvSpPr/>
          <p:nvPr/>
        </p:nvSpPr>
        <p:spPr>
          <a:xfrm>
            <a:off x="7883648" y="4188208"/>
            <a:ext cx="3830854" cy="1001110"/>
          </a:xfrm>
          <a:prstGeom prst="wedgeRoundRectCallout">
            <a:avLst>
              <a:gd name="adj1" fmla="val -201096"/>
              <a:gd name="adj2" fmla="val 10249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: building the ska-</a:t>
            </a:r>
            <a:r>
              <a:rPr lang="it-IT" dirty="0" err="1"/>
              <a:t>docker</a:t>
            </a:r>
            <a:r>
              <a:rPr lang="it-IT" dirty="0"/>
              <a:t> images can take 30 minutes, </a:t>
            </a:r>
            <a:r>
              <a:rPr lang="it-IT" dirty="0" err="1"/>
              <a:t>while</a:t>
            </a:r>
            <a:r>
              <a:rPr lang="it-IT" dirty="0"/>
              <a:t> testing takes up to 10 minutes</a:t>
            </a:r>
            <a:endParaRPr lang="en-GB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D71660C-2FF5-4201-AFCD-D96378424A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1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04"/>
    </mc:Choice>
    <mc:Fallback xmlns="">
      <p:transition spd="slow" advTm="78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5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Thanks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9626D8-9386-4B6F-B4E1-94A2DC45E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3"/>
    </mc:Choice>
    <mc:Fallback xmlns="">
      <p:transition spd="slow" advTm="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23CAB85-3CA1-4306-8DBB-B97837E29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International effort to build two radio interferometers in South Africa and Australia</a:t>
            </a:r>
          </a:p>
          <a:p>
            <a:r>
              <a:rPr lang="en-GB" dirty="0"/>
              <a:t>One Observatory monitored and controlled from the global headquarters (GHQ) based in the United Kingdom at Jodrell Bank</a:t>
            </a:r>
          </a:p>
          <a:p>
            <a:r>
              <a:rPr lang="en-GB" dirty="0"/>
              <a:t>Software development process is Agile </a:t>
            </a:r>
          </a:p>
          <a:p>
            <a:pPr lvl="1"/>
            <a:r>
              <a:rPr lang="en-GB" dirty="0"/>
              <a:t>Mainly incremental and iterative </a:t>
            </a:r>
          </a:p>
          <a:p>
            <a:pPr lvl="1"/>
            <a:r>
              <a:rPr lang="en-GB" dirty="0"/>
              <a:t>Many teams (18) with a specialized team (known as system team) devoted to support the continuous Integration, test automation and continuous Deployment.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C5AF1D-73F3-4607-8860-07B063B09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SKA Project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2C0B64D-4C4F-49DE-B6B8-F8C3C1D7F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B8628D-6F4F-41D7-BAB2-AAE8A1795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21"/>
    </mc:Choice>
    <mc:Fallback xmlns="">
      <p:transition spd="slow" advTm="40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8B78D6E-E44C-4E58-AC66-B81F9C1D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many parts of the project are developed independently for a long period of time (weeks or longer), </a:t>
            </a:r>
          </a:p>
          <a:p>
            <a:r>
              <a:rPr lang="en-US" dirty="0"/>
              <a:t>Code base and build environments diverges </a:t>
            </a:r>
          </a:p>
          <a:p>
            <a:r>
              <a:rPr lang="en-US" dirty="0"/>
              <a:t>When changes are integrated</a:t>
            </a:r>
          </a:p>
          <a:p>
            <a:pPr lvl="1"/>
            <a:r>
              <a:rPr lang="en-US" dirty="0"/>
              <a:t>Weeks in verifying that everything works</a:t>
            </a:r>
          </a:p>
          <a:p>
            <a:pPr lvl="1"/>
            <a:r>
              <a:rPr lang="en-US" dirty="0"/>
              <a:t>Developers spend time in solving bugs introduced months earlier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400597-B37C-4E10-BA79-DDE4189FD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CI-CD?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A8554E-5FB1-4864-9068-308D059C8F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48A9FD-967D-48D5-BE29-CF05EB8B8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74"/>
    </mc:Choice>
    <mc:Fallback xmlns="">
      <p:transition spd="slow" advTm="3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E26B9E4-BB4F-479F-AC32-F8DCFA52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Set of development practices that requires developers to integrate code into a shared repository several times a day. </a:t>
            </a:r>
          </a:p>
          <a:p>
            <a:pPr fontAlgn="base"/>
            <a:r>
              <a:rPr lang="en-GB" dirty="0"/>
              <a:t>Each check-in is then verified by an automated build, allowing teams to detect problems early.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58FAF0-9CA6-4DD9-A18C-DAA0C73AE4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69CF67-7A2C-40F7-8EAA-75DCBEBBB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E0FB25-8717-4F3C-8AEE-4AE7E1007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7"/>
    </mc:Choice>
    <mc:Fallback xmlns="">
      <p:transition spd="slow" advTm="20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2DCEF26-10C2-47BC-96DA-97E3F05B2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Single source repository (for each component of the system)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minimize the use of branching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the build (build all in one command)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testing (together with the build)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Every commit should build on an integration machine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Commit often! (at least once per day)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the smaller is the change the easier is the fix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Build fast (so that a problem in integration can be found quickly)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Multi-stage deployment: every build software must be tested in different environments</a:t>
            </a:r>
          </a:p>
          <a:p>
            <a:pPr marL="0" indent="0" fontAlgn="base">
              <a:buNone/>
            </a:pPr>
            <a:r>
              <a:rPr lang="en-GB" sz="2400" dirty="0"/>
              <a:t>Ref: </a:t>
            </a:r>
            <a:r>
              <a:rPr lang="en-GB" sz="2400" dirty="0">
                <a:hlinkClick r:id="rId4" action="ppaction://hlinkfile"/>
              </a:rPr>
              <a:t>martinfowler.com/articles/continuousIntegration.html</a:t>
            </a:r>
            <a:endParaRPr lang="it-IT" sz="24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C915C4-A36D-4D76-B04B-D7E6533AB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en-GB" dirty="0"/>
              <a:t>practices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3EFAA5-B5B1-4DD6-B12E-BC493199CB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CA8783-6B5E-43A3-99E0-E95B1A4B1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8"/>
    </mc:Choice>
    <mc:Fallback xmlns="">
      <p:transition spd="slow" advTm="65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892DAB4-F3AE-47A8-89DC-4A69FAF5F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delivery</a:t>
            </a:r>
          </a:p>
          <a:p>
            <a:pPr lvl="1"/>
            <a:r>
              <a:rPr lang="en-GB" dirty="0"/>
              <a:t>Automate the delivery of new releases of software</a:t>
            </a:r>
          </a:p>
          <a:p>
            <a:pPr lvl="1"/>
            <a:r>
              <a:rPr lang="en-GB" dirty="0"/>
              <a:t>Deployment has to be predictable and sustainable</a:t>
            </a:r>
          </a:p>
          <a:p>
            <a:pPr lvl="2"/>
            <a:r>
              <a:rPr lang="en-GB" dirty="0"/>
              <a:t>The code must be in a deployable state</a:t>
            </a:r>
          </a:p>
          <a:p>
            <a:pPr lvl="2"/>
            <a:r>
              <a:rPr lang="en-GB" b="1" dirty="0"/>
              <a:t>Testing </a:t>
            </a:r>
            <a:r>
              <a:rPr lang="en-GB" dirty="0"/>
              <a:t>needs to cover enough of your codebase.</a:t>
            </a:r>
          </a:p>
          <a:p>
            <a:r>
              <a:rPr lang="en-GB" dirty="0"/>
              <a:t>Continuous deployment</a:t>
            </a:r>
          </a:p>
          <a:p>
            <a:pPr lvl="1"/>
            <a:r>
              <a:rPr lang="en-GB" dirty="0"/>
              <a:t>One step further: every single commit to the software that passes all the stages of the build and test pipeline is deployed into the production environment</a:t>
            </a:r>
          </a:p>
          <a:p>
            <a:endParaRPr lang="en-GB" sz="28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4D0138-4E13-47DD-B8B6-0ACDB9540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Delivery vs Deployment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F031D9-280F-4894-9D51-35C59ACDBE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6E62FF-3B01-495C-8C95-5A7AB29F7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20"/>
    </mc:Choice>
    <mc:Fallback xmlns="">
      <p:transition spd="slow" advTm="4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52B4DC-BDA5-4D52-B4EF-267A24CF70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TANGO-controls framework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C79A54-E6E0-433D-87C4-FB170701DA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3676" y="6410520"/>
            <a:ext cx="3433865" cy="354613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433F9B-F397-463F-9318-FB6F323B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036420"/>
            <a:ext cx="9144000" cy="547942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2B6237-ABD2-4B12-9B42-963859E5BF3D}"/>
              </a:ext>
            </a:extLst>
          </p:cNvPr>
          <p:cNvSpPr txBox="1"/>
          <p:nvPr/>
        </p:nvSpPr>
        <p:spPr>
          <a:xfrm>
            <a:off x="7612612" y="6041187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Ref: </a:t>
            </a:r>
            <a:r>
              <a:rPr lang="en-GB" dirty="0">
                <a:hlinkClick r:id="rId6"/>
              </a:rPr>
              <a:t>www.tango-controls.org</a:t>
            </a:r>
            <a:r>
              <a:rPr lang="en-GB" dirty="0"/>
              <a:t>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8B120D8-C63F-4C9F-A0BA-3DF8AB6B4F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9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72"/>
    </mc:Choice>
    <mc:Fallback xmlns="">
      <p:transition spd="slow" advTm="42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420430B-8DC2-4797-AA7C-1AA10BE3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SKA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/>
              <a:t> set of elements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dirty="0"/>
              <a:t> a set software modules </a:t>
            </a:r>
          </a:p>
          <a:p>
            <a:r>
              <a:rPr lang="en-GB" dirty="0"/>
              <a:t>For each module there is one repository</a:t>
            </a:r>
          </a:p>
          <a:p>
            <a:r>
              <a:rPr lang="en-GB" dirty="0"/>
              <a:t>For each repository there is one docker image</a:t>
            </a:r>
          </a:p>
          <a:p>
            <a:pPr lvl="1"/>
            <a:r>
              <a:rPr lang="en-GB" dirty="0"/>
              <a:t>convenient way to package up applications and preconfigured server environments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71B462-09F1-461C-844C-EC64253DC0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Containerization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AA3B59-006C-48F6-87EF-33E95F144F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6D3FC0-10E3-4286-A343-5B76996788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77"/>
    </mc:Choice>
    <mc:Fallback xmlns="">
      <p:transition spd="slow" advTm="27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D9A3DD-F08F-4CF6-A6E2-AAFD59C03F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i="1" dirty="0"/>
              <a:t>SKA-Docker - Containerized environment for TANGO-controls application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F2CD1-AA20-40A8-BB9B-126DB15B1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52901" y="6565616"/>
            <a:ext cx="3348297" cy="199517"/>
          </a:xfrm>
          <a:noFill/>
        </p:spPr>
        <p:txBody>
          <a:bodyPr/>
          <a:lstStyle/>
          <a:p>
            <a:endParaRPr lang="en-GB" sz="10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96CD274-4889-425F-AF98-668DDB9AC5D1}"/>
              </a:ext>
            </a:extLst>
          </p:cNvPr>
          <p:cNvSpPr/>
          <p:nvPr/>
        </p:nvSpPr>
        <p:spPr>
          <a:xfrm>
            <a:off x="5784520" y="1533462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solidFill>
                  <a:schemeClr val="tx1"/>
                </a:solidFill>
              </a:rPr>
              <a:t>Debian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buster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18CADDF-D036-46FD-AF4B-2AF20A36D56C}"/>
              </a:ext>
            </a:extLst>
          </p:cNvPr>
          <p:cNvSpPr/>
          <p:nvPr/>
        </p:nvSpPr>
        <p:spPr>
          <a:xfrm>
            <a:off x="5717832" y="2177552"/>
            <a:ext cx="1150182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dependencies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847CB05-A477-4D92-AB3B-1A06CAD9B01F}"/>
              </a:ext>
            </a:extLst>
          </p:cNvPr>
          <p:cNvSpPr/>
          <p:nvPr/>
        </p:nvSpPr>
        <p:spPr>
          <a:xfrm>
            <a:off x="4886521" y="2955425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C++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6186B58-3C47-4DA3-A1F0-E921BDE47A27}"/>
              </a:ext>
            </a:extLst>
          </p:cNvPr>
          <p:cNvSpPr/>
          <p:nvPr/>
        </p:nvSpPr>
        <p:spPr>
          <a:xfrm>
            <a:off x="7206068" y="2917706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Java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44AE3DC-9AAC-4E26-80D0-3E2E04E55635}"/>
              </a:ext>
            </a:extLst>
          </p:cNvPr>
          <p:cNvSpPr/>
          <p:nvPr/>
        </p:nvSpPr>
        <p:spPr>
          <a:xfrm>
            <a:off x="6411918" y="4319369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Rest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C242941-1296-49B3-BFEB-011BE84BA061}"/>
              </a:ext>
            </a:extLst>
          </p:cNvPr>
          <p:cNvSpPr/>
          <p:nvPr/>
        </p:nvSpPr>
        <p:spPr>
          <a:xfrm>
            <a:off x="2678266" y="4323485"/>
            <a:ext cx="1139038" cy="423218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python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8B15B60-195E-4B2C-A3AC-E8CC2289944D}"/>
              </a:ext>
            </a:extLst>
          </p:cNvPr>
          <p:cNvSpPr/>
          <p:nvPr/>
        </p:nvSpPr>
        <p:spPr>
          <a:xfrm>
            <a:off x="10032916" y="1515703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solidFill>
                  <a:schemeClr val="tx1"/>
                </a:solidFill>
              </a:rPr>
              <a:t>MariaDB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40F46D2-66B0-49B9-8D06-D604CCC6B2A5}"/>
              </a:ext>
            </a:extLst>
          </p:cNvPr>
          <p:cNvSpPr/>
          <p:nvPr/>
        </p:nvSpPr>
        <p:spPr>
          <a:xfrm>
            <a:off x="10653727" y="2552326"/>
            <a:ext cx="1150182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database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55FF61C7-312E-4929-BC09-BCE6A461E126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rot="5400000" flipH="1" flipV="1">
            <a:off x="3838232" y="2766976"/>
            <a:ext cx="966063" cy="214695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1C2EF4A2-0C5F-4E6C-A148-88872155C69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5676467" y="3075697"/>
            <a:ext cx="961947" cy="152539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curvo 32">
            <a:extLst>
              <a:ext uri="{FF2B5EF4-FFF2-40B4-BE49-F238E27FC236}">
                <a16:creationId xmlns:a16="http://schemas.microsoft.com/office/drawing/2014/main" id="{58C2CA93-2901-4696-BFBF-C7C51695413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rot="5400000" flipH="1" flipV="1">
            <a:off x="5655894" y="2318396"/>
            <a:ext cx="375876" cy="89818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C95EAC95-5304-4057-ACBB-76B892C7D918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rot="16200000" flipV="1">
            <a:off x="6834528" y="2037945"/>
            <a:ext cx="338157" cy="14213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5E459D2F-DBD1-4C14-B092-849C378062F8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H="1" flipV="1">
            <a:off x="6292740" y="1935459"/>
            <a:ext cx="183" cy="24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45C931BF-8AE4-4A44-96B2-E99283EA1676}"/>
              </a:ext>
            </a:extLst>
          </p:cNvPr>
          <p:cNvSpPr/>
          <p:nvPr/>
        </p:nvSpPr>
        <p:spPr>
          <a:xfrm>
            <a:off x="759064" y="5862790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SKA Module 0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520DC97-8603-43DA-A87C-521D5A23225C}"/>
              </a:ext>
            </a:extLst>
          </p:cNvPr>
          <p:cNvSpPr/>
          <p:nvPr/>
        </p:nvSpPr>
        <p:spPr>
          <a:xfrm>
            <a:off x="2019477" y="5862791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SKA Module 1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A315E2D-3980-4F8B-9F80-2D5F799C318B}"/>
              </a:ext>
            </a:extLst>
          </p:cNvPr>
          <p:cNvSpPr/>
          <p:nvPr/>
        </p:nvSpPr>
        <p:spPr>
          <a:xfrm>
            <a:off x="4578795" y="5876806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SKA Module 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93D82383-2393-4BF2-8C0E-244AB38444C5}"/>
              </a:ext>
            </a:extLst>
          </p:cNvPr>
          <p:cNvSpPr/>
          <p:nvPr/>
        </p:nvSpPr>
        <p:spPr>
          <a:xfrm>
            <a:off x="3292344" y="5862790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…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72" name="Connettore curvo 71">
            <a:extLst>
              <a:ext uri="{FF2B5EF4-FFF2-40B4-BE49-F238E27FC236}">
                <a16:creationId xmlns:a16="http://schemas.microsoft.com/office/drawing/2014/main" id="{1BA21204-E604-4A38-BE61-C25CC25DC97D}"/>
              </a:ext>
            </a:extLst>
          </p:cNvPr>
          <p:cNvCxnSpPr>
            <a:cxnSpLocks/>
            <a:stCxn id="60" idx="0"/>
            <a:endCxn id="17" idx="2"/>
          </p:cNvCxnSpPr>
          <p:nvPr/>
        </p:nvCxnSpPr>
        <p:spPr>
          <a:xfrm rot="5400000" flipH="1" flipV="1">
            <a:off x="1730141" y="4345146"/>
            <a:ext cx="1116087" cy="191920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94433138-FA6E-4A0B-98C4-2C3C5F2B8BAC}"/>
              </a:ext>
            </a:extLst>
          </p:cNvPr>
          <p:cNvCxnSpPr>
            <a:cxnSpLocks/>
            <a:stCxn id="69" idx="0"/>
            <a:endCxn id="17" idx="2"/>
          </p:cNvCxnSpPr>
          <p:nvPr/>
        </p:nvCxnSpPr>
        <p:spPr>
          <a:xfrm rot="16200000" flipV="1">
            <a:off x="2996781" y="4997708"/>
            <a:ext cx="1116087" cy="61407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curvo 74">
            <a:extLst>
              <a:ext uri="{FF2B5EF4-FFF2-40B4-BE49-F238E27FC236}">
                <a16:creationId xmlns:a16="http://schemas.microsoft.com/office/drawing/2014/main" id="{40ED0122-E9C8-4B0F-B71A-F38E27EFDDF3}"/>
              </a:ext>
            </a:extLst>
          </p:cNvPr>
          <p:cNvCxnSpPr>
            <a:cxnSpLocks/>
            <a:stCxn id="62" idx="0"/>
            <a:endCxn id="17" idx="2"/>
          </p:cNvCxnSpPr>
          <p:nvPr/>
        </p:nvCxnSpPr>
        <p:spPr>
          <a:xfrm rot="5400000" flipH="1" flipV="1">
            <a:off x="2360346" y="4975353"/>
            <a:ext cx="1116088" cy="65878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curvo 78">
            <a:extLst>
              <a:ext uri="{FF2B5EF4-FFF2-40B4-BE49-F238E27FC236}">
                <a16:creationId xmlns:a16="http://schemas.microsoft.com/office/drawing/2014/main" id="{217FC0A9-62A3-4F8E-964D-194417FFA58A}"/>
              </a:ext>
            </a:extLst>
          </p:cNvPr>
          <p:cNvCxnSpPr>
            <a:cxnSpLocks/>
            <a:stCxn id="64" idx="0"/>
            <a:endCxn id="17" idx="2"/>
          </p:cNvCxnSpPr>
          <p:nvPr/>
        </p:nvCxnSpPr>
        <p:spPr>
          <a:xfrm rot="16200000" flipV="1">
            <a:off x="3632999" y="4361490"/>
            <a:ext cx="1130103" cy="190052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ttangolo 92">
            <a:extLst>
              <a:ext uri="{FF2B5EF4-FFF2-40B4-BE49-F238E27FC236}">
                <a16:creationId xmlns:a16="http://schemas.microsoft.com/office/drawing/2014/main" id="{7AE473C9-D3E3-4A09-B972-31AE98ACDD7E}"/>
              </a:ext>
            </a:extLst>
          </p:cNvPr>
          <p:cNvSpPr/>
          <p:nvPr/>
        </p:nvSpPr>
        <p:spPr>
          <a:xfrm>
            <a:off x="9408695" y="3801979"/>
            <a:ext cx="2491111" cy="2200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63368A25-555C-4219-BC31-B3F2E374176E}"/>
              </a:ext>
            </a:extLst>
          </p:cNvPr>
          <p:cNvCxnSpPr>
            <a:cxnSpLocks/>
          </p:cNvCxnSpPr>
          <p:nvPr/>
        </p:nvCxnSpPr>
        <p:spPr>
          <a:xfrm>
            <a:off x="9749159" y="4436605"/>
            <a:ext cx="17650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6F5A5ACD-CB80-4E62-899B-E29F1EC897DA}"/>
              </a:ext>
            </a:extLst>
          </p:cNvPr>
          <p:cNvSpPr txBox="1"/>
          <p:nvPr/>
        </p:nvSpPr>
        <p:spPr>
          <a:xfrm>
            <a:off x="10182244" y="4041127"/>
            <a:ext cx="94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extend</a:t>
            </a:r>
            <a:endParaRPr lang="en-GB" dirty="0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C9823534-0CE4-4076-B883-56353033F7F5}"/>
              </a:ext>
            </a:extLst>
          </p:cNvPr>
          <p:cNvSpPr/>
          <p:nvPr/>
        </p:nvSpPr>
        <p:spPr>
          <a:xfrm>
            <a:off x="9867866" y="4859794"/>
            <a:ext cx="1572768" cy="714491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Docker image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1" name="Audio 100">
            <a:hlinkClick r:id="" action="ppaction://media"/>
            <a:extLst>
              <a:ext uri="{FF2B5EF4-FFF2-40B4-BE49-F238E27FC236}">
                <a16:creationId xmlns:a16="http://schemas.microsoft.com/office/drawing/2014/main" id="{063C817F-6D23-41FD-8EC3-46DE4A43C8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196292"/>
            <a:ext cx="445807" cy="445807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262B3D97-028E-4DF7-A2F4-B1313D6ADBC2}"/>
              </a:ext>
            </a:extLst>
          </p:cNvPr>
          <p:cNvSpPr/>
          <p:nvPr/>
        </p:nvSpPr>
        <p:spPr>
          <a:xfrm>
            <a:off x="4008570" y="4328775"/>
            <a:ext cx="1016440" cy="41223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DatabaseDS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57F2F77C-44FC-475C-A47F-2BE90EE928ED}"/>
              </a:ext>
            </a:extLst>
          </p:cNvPr>
          <p:cNvSpPr/>
          <p:nvPr/>
        </p:nvSpPr>
        <p:spPr>
          <a:xfrm>
            <a:off x="5237587" y="4318967"/>
            <a:ext cx="1016440" cy="41223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Archiver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2F4969B4-8771-48A0-942B-796390A10BA5}"/>
              </a:ext>
            </a:extLst>
          </p:cNvPr>
          <p:cNvCxnSpPr>
            <a:cxnSpLocks/>
            <a:stCxn id="53" idx="0"/>
            <a:endCxn id="9" idx="2"/>
          </p:cNvCxnSpPr>
          <p:nvPr/>
        </p:nvCxnSpPr>
        <p:spPr>
          <a:xfrm rot="5400000" flipH="1" flipV="1">
            <a:off x="4470089" y="3404124"/>
            <a:ext cx="971353" cy="87795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08866B13-F132-4732-ACB0-6F03A224567D}"/>
              </a:ext>
            </a:extLst>
          </p:cNvPr>
          <p:cNvCxnSpPr>
            <a:cxnSpLocks/>
            <a:stCxn id="54" idx="0"/>
            <a:endCxn id="9" idx="2"/>
          </p:cNvCxnSpPr>
          <p:nvPr/>
        </p:nvCxnSpPr>
        <p:spPr>
          <a:xfrm rot="16200000" flipV="1">
            <a:off x="5089502" y="3662662"/>
            <a:ext cx="961545" cy="35106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ttangolo 66">
            <a:extLst>
              <a:ext uri="{FF2B5EF4-FFF2-40B4-BE49-F238E27FC236}">
                <a16:creationId xmlns:a16="http://schemas.microsoft.com/office/drawing/2014/main" id="{15092299-13D7-4183-BB61-8C1145EABAAB}"/>
              </a:ext>
            </a:extLst>
          </p:cNvPr>
          <p:cNvSpPr/>
          <p:nvPr/>
        </p:nvSpPr>
        <p:spPr>
          <a:xfrm>
            <a:off x="9277840" y="2535670"/>
            <a:ext cx="1150182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ArchiverDB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70" name="Connettore curvo 69">
            <a:extLst>
              <a:ext uri="{FF2B5EF4-FFF2-40B4-BE49-F238E27FC236}">
                <a16:creationId xmlns:a16="http://schemas.microsoft.com/office/drawing/2014/main" id="{C4A34A58-BB31-4428-A9DE-0DA0691D0400}"/>
              </a:ext>
            </a:extLst>
          </p:cNvPr>
          <p:cNvCxnSpPr>
            <a:cxnSpLocks/>
            <a:stCxn id="67" idx="0"/>
            <a:endCxn id="19" idx="2"/>
          </p:cNvCxnSpPr>
          <p:nvPr/>
        </p:nvCxnSpPr>
        <p:spPr>
          <a:xfrm rot="5400000" flipH="1" flipV="1">
            <a:off x="9888048" y="1882583"/>
            <a:ext cx="617970" cy="6882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CBCC5A2B-6CA1-42CD-95DB-8BE86AA078A1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>
          <a:xfrm rot="16200000" flipV="1">
            <a:off x="10567664" y="1891172"/>
            <a:ext cx="634626" cy="68768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ttangolo 85">
            <a:extLst>
              <a:ext uri="{FF2B5EF4-FFF2-40B4-BE49-F238E27FC236}">
                <a16:creationId xmlns:a16="http://schemas.microsoft.com/office/drawing/2014/main" id="{FE97E90D-003C-4594-8E99-AEDD95592908}"/>
              </a:ext>
            </a:extLst>
          </p:cNvPr>
          <p:cNvSpPr/>
          <p:nvPr/>
        </p:nvSpPr>
        <p:spPr>
          <a:xfrm>
            <a:off x="468962" y="4450311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Dsconfig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65F07614-70E0-4067-BCB4-BD9C72BC9680}"/>
              </a:ext>
            </a:extLst>
          </p:cNvPr>
          <p:cNvSpPr/>
          <p:nvPr/>
        </p:nvSpPr>
        <p:spPr>
          <a:xfrm>
            <a:off x="475271" y="3826096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itango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A1EEF613-2AE3-4375-AD5E-357EFAF3BC73}"/>
              </a:ext>
            </a:extLst>
          </p:cNvPr>
          <p:cNvCxnSpPr>
            <a:cxnSpLocks/>
            <a:stCxn id="87" idx="3"/>
            <a:endCxn id="17" idx="1"/>
          </p:cNvCxnSpPr>
          <p:nvPr/>
        </p:nvCxnSpPr>
        <p:spPr>
          <a:xfrm>
            <a:off x="1614308" y="4027095"/>
            <a:ext cx="1063958" cy="50799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curvo 90">
            <a:extLst>
              <a:ext uri="{FF2B5EF4-FFF2-40B4-BE49-F238E27FC236}">
                <a16:creationId xmlns:a16="http://schemas.microsoft.com/office/drawing/2014/main" id="{85C1E148-D825-477E-B76C-F412A89E72B0}"/>
              </a:ext>
            </a:extLst>
          </p:cNvPr>
          <p:cNvCxnSpPr>
            <a:cxnSpLocks/>
            <a:stCxn id="86" idx="3"/>
            <a:endCxn id="17" idx="1"/>
          </p:cNvCxnSpPr>
          <p:nvPr/>
        </p:nvCxnSpPr>
        <p:spPr>
          <a:xfrm flipV="1">
            <a:off x="1607999" y="4535094"/>
            <a:ext cx="1070267" cy="11621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ttangolo 164">
            <a:extLst>
              <a:ext uri="{FF2B5EF4-FFF2-40B4-BE49-F238E27FC236}">
                <a16:creationId xmlns:a16="http://schemas.microsoft.com/office/drawing/2014/main" id="{332E150D-A77E-4608-9DF9-BCBBDAFC1C2F}"/>
              </a:ext>
            </a:extLst>
          </p:cNvPr>
          <p:cNvSpPr/>
          <p:nvPr/>
        </p:nvSpPr>
        <p:spPr>
          <a:xfrm>
            <a:off x="496401" y="3140320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Panic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192" name="Connettore curvo 191">
            <a:extLst>
              <a:ext uri="{FF2B5EF4-FFF2-40B4-BE49-F238E27FC236}">
                <a16:creationId xmlns:a16="http://schemas.microsoft.com/office/drawing/2014/main" id="{8AB16D95-8312-4260-9DF2-45B38702F285}"/>
              </a:ext>
            </a:extLst>
          </p:cNvPr>
          <p:cNvCxnSpPr>
            <a:cxnSpLocks/>
            <a:stCxn id="165" idx="3"/>
            <a:endCxn id="17" idx="1"/>
          </p:cNvCxnSpPr>
          <p:nvPr/>
        </p:nvCxnSpPr>
        <p:spPr>
          <a:xfrm>
            <a:off x="1635438" y="3341319"/>
            <a:ext cx="1042828" cy="11937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ttangolo 223">
            <a:extLst>
              <a:ext uri="{FF2B5EF4-FFF2-40B4-BE49-F238E27FC236}">
                <a16:creationId xmlns:a16="http://schemas.microsoft.com/office/drawing/2014/main" id="{A34A6B6D-2ED5-48FD-B492-643091B49E77}"/>
              </a:ext>
            </a:extLst>
          </p:cNvPr>
          <p:cNvSpPr/>
          <p:nvPr/>
        </p:nvSpPr>
        <p:spPr>
          <a:xfrm>
            <a:off x="2761500" y="2652694"/>
            <a:ext cx="1016440" cy="41223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test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36" name="Connettore curvo 235">
            <a:extLst>
              <a:ext uri="{FF2B5EF4-FFF2-40B4-BE49-F238E27FC236}">
                <a16:creationId xmlns:a16="http://schemas.microsoft.com/office/drawing/2014/main" id="{50B8F386-659D-4BD2-B90D-E9DF4F0297C2}"/>
              </a:ext>
            </a:extLst>
          </p:cNvPr>
          <p:cNvCxnSpPr>
            <a:cxnSpLocks/>
            <a:stCxn id="224" idx="3"/>
            <a:endCxn id="9" idx="1"/>
          </p:cNvCxnSpPr>
          <p:nvPr/>
        </p:nvCxnSpPr>
        <p:spPr>
          <a:xfrm>
            <a:off x="3777940" y="2858813"/>
            <a:ext cx="1108581" cy="2976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Rettangolo 241">
            <a:extLst>
              <a:ext uri="{FF2B5EF4-FFF2-40B4-BE49-F238E27FC236}">
                <a16:creationId xmlns:a16="http://schemas.microsoft.com/office/drawing/2014/main" id="{FEDAE509-AE96-41DF-A4E6-639BF3B03722}"/>
              </a:ext>
            </a:extLst>
          </p:cNvPr>
          <p:cNvSpPr/>
          <p:nvPr/>
        </p:nvSpPr>
        <p:spPr>
          <a:xfrm>
            <a:off x="7929097" y="3732819"/>
            <a:ext cx="1016440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VNC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43" name="Connettore curvo 242">
            <a:extLst>
              <a:ext uri="{FF2B5EF4-FFF2-40B4-BE49-F238E27FC236}">
                <a16:creationId xmlns:a16="http://schemas.microsoft.com/office/drawing/2014/main" id="{3B1D71AD-2526-47B0-AEE6-9A5C90AEF1BF}"/>
              </a:ext>
            </a:extLst>
          </p:cNvPr>
          <p:cNvCxnSpPr>
            <a:cxnSpLocks/>
            <a:stCxn id="267" idx="0"/>
            <a:endCxn id="242" idx="2"/>
          </p:cNvCxnSpPr>
          <p:nvPr/>
        </p:nvCxnSpPr>
        <p:spPr>
          <a:xfrm rot="16200000" flipV="1">
            <a:off x="7987263" y="4584870"/>
            <a:ext cx="900110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Rettangolo 266">
            <a:extLst>
              <a:ext uri="{FF2B5EF4-FFF2-40B4-BE49-F238E27FC236}">
                <a16:creationId xmlns:a16="http://schemas.microsoft.com/office/drawing/2014/main" id="{A8F58385-FC50-48CD-8745-8B17515C21FB}"/>
              </a:ext>
            </a:extLst>
          </p:cNvPr>
          <p:cNvSpPr/>
          <p:nvPr/>
        </p:nvSpPr>
        <p:spPr>
          <a:xfrm>
            <a:off x="7867799" y="5034926"/>
            <a:ext cx="1139037" cy="401997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TANGO </a:t>
            </a:r>
            <a:r>
              <a:rPr lang="it-IT" sz="1200" dirty="0" err="1">
                <a:solidFill>
                  <a:schemeClr val="tx1"/>
                </a:solidFill>
              </a:rPr>
              <a:t>Panic</a:t>
            </a:r>
            <a:r>
              <a:rPr lang="it-IT" sz="1200" dirty="0">
                <a:solidFill>
                  <a:schemeClr val="tx1"/>
                </a:solidFill>
              </a:rPr>
              <a:t> GUI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79" name="Connettore curvo 278">
            <a:extLst>
              <a:ext uri="{FF2B5EF4-FFF2-40B4-BE49-F238E27FC236}">
                <a16:creationId xmlns:a16="http://schemas.microsoft.com/office/drawing/2014/main" id="{1927DF14-8B5E-43AE-AED6-50DA7255B05D}"/>
              </a:ext>
            </a:extLst>
          </p:cNvPr>
          <p:cNvCxnSpPr>
            <a:cxnSpLocks/>
            <a:stCxn id="242" idx="0"/>
            <a:endCxn id="11" idx="2"/>
          </p:cNvCxnSpPr>
          <p:nvPr/>
        </p:nvCxnSpPr>
        <p:spPr>
          <a:xfrm rot="16200000" flipV="1">
            <a:off x="7869245" y="3164746"/>
            <a:ext cx="413116" cy="72302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808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23"/>
    </mc:Choice>
    <mc:Fallback xmlns="">
      <p:transition spd="slow" advTm="80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0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0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  <p:bldP spid="21" grpId="0" animBg="1"/>
      <p:bldP spid="60" grpId="0" animBg="1"/>
      <p:bldP spid="62" grpId="0" animBg="1"/>
      <p:bldP spid="64" grpId="0" animBg="1"/>
      <p:bldP spid="69" grpId="0" animBg="1"/>
      <p:bldP spid="53" grpId="0" animBg="1"/>
      <p:bldP spid="54" grpId="0" animBg="1"/>
      <p:bldP spid="67" grpId="0" animBg="1"/>
      <p:bldP spid="86" grpId="0" animBg="1"/>
      <p:bldP spid="87" grpId="0" animBg="1"/>
      <p:bldP spid="165" grpId="0" animBg="1"/>
      <p:bldP spid="224" grpId="0" animBg="1"/>
      <p:bldP spid="242" grpId="0" animBg="1"/>
      <p:bldP spid="26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2.1|0.6|14.9|1.9|1.4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10.7|5.6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3.9|2.5|3.1|1.5|9.7|6.4|5.9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5|1.3|18.5|9.5|19.8|4.2|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2|10.5|10.8|15.9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81950D-8F9B-4C0C-9361-3F40143C056F}">
  <we:reference id="wa200000113" version="1.0.0.0" store="en-001" storeType="OMEX"/>
  <we:alternateReferences>
    <we:reference id="wa200000113" version="1.0.0.0" store="en-00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3058</TotalTime>
  <Words>917</Words>
  <Application>Microsoft Office PowerPoint</Application>
  <PresentationFormat>Widescreen</PresentationFormat>
  <Paragraphs>150</Paragraphs>
  <Slides>18</Slides>
  <Notes>3</Notes>
  <HiddenSlides>0</HiddenSlides>
  <MMClips>18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Courier New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matteo.dicarlo@IstNazAstrofisica.onmicrosoft.com</dc:creator>
  <cp:lastModifiedBy>Matteo Di Carlo</cp:lastModifiedBy>
  <cp:revision>189</cp:revision>
  <dcterms:created xsi:type="dcterms:W3CDTF">2014-02-11T10:41:18Z</dcterms:created>
  <dcterms:modified xsi:type="dcterms:W3CDTF">2020-11-12T09:16:27Z</dcterms:modified>
</cp:coreProperties>
</file>